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66" r:id="rId9"/>
    <p:sldId id="667" r:id="rId10"/>
    <p:sldId id="657" r:id="rId11"/>
    <p:sldId id="658" r:id="rId12"/>
    <p:sldId id="659" r:id="rId13"/>
    <p:sldId id="660" r:id="rId14"/>
    <p:sldId id="661" r:id="rId15"/>
    <p:sldId id="662" r:id="rId16"/>
    <p:sldId id="663" r:id="rId17"/>
    <p:sldId id="664" r:id="rId18"/>
    <p:sldId id="665" r:id="rId19"/>
    <p:sldId id="652" r:id="rId20"/>
    <p:sldId id="654" r:id="rId21"/>
    <p:sldId id="676" r:id="rId22"/>
    <p:sldId id="655" r:id="rId23"/>
    <p:sldId id="668" r:id="rId24"/>
    <p:sldId id="669" r:id="rId25"/>
    <p:sldId id="670" r:id="rId26"/>
    <p:sldId id="671" r:id="rId27"/>
    <p:sldId id="672" r:id="rId28"/>
    <p:sldId id="673" r:id="rId29"/>
    <p:sldId id="674" r:id="rId30"/>
    <p:sldId id="718" r:id="rId31"/>
    <p:sldId id="717" r:id="rId32"/>
    <p:sldId id="677" r:id="rId33"/>
    <p:sldId id="678" r:id="rId34"/>
    <p:sldId id="679" r:id="rId35"/>
    <p:sldId id="680" r:id="rId36"/>
    <p:sldId id="681" r:id="rId37"/>
    <p:sldId id="682" r:id="rId38"/>
    <p:sldId id="683" r:id="rId39"/>
    <p:sldId id="684" r:id="rId40"/>
    <p:sldId id="685" r:id="rId41"/>
    <p:sldId id="686" r:id="rId42"/>
    <p:sldId id="687" r:id="rId43"/>
    <p:sldId id="688" r:id="rId44"/>
    <p:sldId id="689" r:id="rId45"/>
    <p:sldId id="690" r:id="rId46"/>
    <p:sldId id="691" r:id="rId47"/>
    <p:sldId id="692" r:id="rId48"/>
    <p:sldId id="693" r:id="rId49"/>
    <p:sldId id="694" r:id="rId50"/>
    <p:sldId id="695" r:id="rId51"/>
    <p:sldId id="696" r:id="rId52"/>
    <p:sldId id="697" r:id="rId53"/>
    <p:sldId id="698" r:id="rId54"/>
    <p:sldId id="699" r:id="rId55"/>
    <p:sldId id="700" r:id="rId56"/>
    <p:sldId id="701" r:id="rId57"/>
    <p:sldId id="702" r:id="rId58"/>
    <p:sldId id="715" r:id="rId59"/>
    <p:sldId id="703" r:id="rId60"/>
    <p:sldId id="704" r:id="rId61"/>
    <p:sldId id="705" r:id="rId62"/>
    <p:sldId id="706" r:id="rId63"/>
    <p:sldId id="707" r:id="rId64"/>
    <p:sldId id="708" r:id="rId65"/>
    <p:sldId id="709" r:id="rId66"/>
    <p:sldId id="710" r:id="rId67"/>
    <p:sldId id="711" r:id="rId68"/>
    <p:sldId id="712" r:id="rId69"/>
    <p:sldId id="713" r:id="rId70"/>
    <p:sldId id="714" r:id="rId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12" autoAdjust="0"/>
    <p:restoredTop sz="91426" autoAdjust="0"/>
  </p:normalViewPr>
  <p:slideViewPr>
    <p:cSldViewPr>
      <p:cViewPr>
        <p:scale>
          <a:sx n="85" d="100"/>
          <a:sy n="85" d="100"/>
        </p:scale>
        <p:origin x="1464" y="4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270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Sunday, September 25,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3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628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Convolutional Neural Network</a:t>
            </a:r>
          </a:p>
          <a:p>
            <a:pPr algn="ctr"/>
            <a:r>
              <a:rPr lang="en-US" altLang="ko-KR" sz="6000" dirty="0"/>
              <a:t>&amp;</a:t>
            </a:r>
            <a:r>
              <a:rPr lang="en-US" altLang="ko-KR" sz="6000" dirty="0" smtClean="0"/>
              <a:t> </a:t>
            </a:r>
            <a:r>
              <a:rPr lang="en-US" altLang="ko-KR" sz="6000" dirty="0" smtClean="0">
                <a:solidFill>
                  <a:srgbClr val="C00000"/>
                </a:solidFill>
              </a:rPr>
              <a:t>Architectures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37492" y="4149080"/>
            <a:ext cx="704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/>
              <a:t>Sungjoon Choi</a:t>
            </a:r>
          </a:p>
          <a:p>
            <a:pPr algn="ctr"/>
            <a:r>
              <a:rPr lang="en-US" altLang="ko-KR" sz="2800" b="1" dirty="0" smtClean="0"/>
              <a:t>(sungjoon.choi@cpslab.snu.ac.kr)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2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1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8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3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9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4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CNN </a:t>
            </a:r>
            <a:r>
              <a:rPr kumimoji="1" lang="en-US" altLang="ko-KR" dirty="0" smtClean="0">
                <a:solidFill>
                  <a:srgbClr val="C00000"/>
                </a:solidFill>
              </a:rPr>
              <a:t>Architectures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1268760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AlexNet</a:t>
            </a:r>
            <a:endParaRPr kumimoji="1" lang="ko-KR" altLang="en-US" sz="28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932040" y="1268759"/>
            <a:ext cx="937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VGG</a:t>
            </a:r>
            <a:endParaRPr kumimoji="1" lang="ko-KR" altLang="en-US" sz="28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39552" y="3933056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err="1" smtClean="0"/>
              <a:t>GoogLeNet</a:t>
            </a:r>
            <a:endParaRPr kumimoji="1" lang="ko-KR" altLang="en-US" sz="28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932040" y="3942793"/>
            <a:ext cx="1393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ResNet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89064"/>
            <a:ext cx="3608710" cy="18592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728" y="1851640"/>
            <a:ext cx="4058768" cy="1734053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319461" y="4863981"/>
            <a:ext cx="4263339" cy="113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502562" y="3179329"/>
            <a:ext cx="671314" cy="43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1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04341" y="1214203"/>
            <a:ext cx="443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C</a:t>
            </a:r>
            <a:r>
              <a:rPr kumimoji="1" lang="en-US" altLang="ko-KR" sz="2400" dirty="0" smtClean="0"/>
              <a:t>onvolutional </a:t>
            </a:r>
            <a:r>
              <a:rPr kumimoji="1" lang="en-US" altLang="ko-KR" sz="2400" b="1" u="sng" dirty="0" smtClean="0"/>
              <a:t>N</a:t>
            </a:r>
            <a:r>
              <a:rPr kumimoji="1" lang="en-US" altLang="ko-KR" sz="2400" dirty="0" smtClean="0"/>
              <a:t>eural </a:t>
            </a:r>
            <a:r>
              <a:rPr kumimoji="1" lang="en-US" altLang="ko-KR" sz="2400" b="1" u="sng" dirty="0" smtClean="0"/>
              <a:t>N</a:t>
            </a:r>
            <a:r>
              <a:rPr kumimoji="1" lang="en-US" altLang="ko-KR" sz="2400" dirty="0" smtClean="0"/>
              <a:t>etwork</a:t>
            </a:r>
          </a:p>
        </p:txBody>
      </p:sp>
      <p:pic>
        <p:nvPicPr>
          <p:cNvPr id="6" name="Picture 4" descr="https://raw.githubusercontent.com/nicholas-leonard/slides/master/conv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138" y="1990452"/>
            <a:ext cx="6487246" cy="232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04342" y="4653136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This is pretty much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everything</a:t>
            </a:r>
            <a:r>
              <a:rPr lang="en-US" altLang="ko-KR" sz="2400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about the convolutional neural network.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4341" y="5584859"/>
            <a:ext cx="7384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Convolution + Subsampling + Full Connection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Top-5 Classification Error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556792"/>
            <a:ext cx="769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0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AlexNet</a:t>
            </a:r>
          </a:p>
        </p:txBody>
      </p:sp>
    </p:spTree>
    <p:extLst>
      <p:ext uri="{BB962C8B-B14F-4D97-AF65-F5344CB8AC3E}">
        <p14:creationId xmlns:p14="http://schemas.microsoft.com/office/powerpoint/2010/main" val="200937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AlexNet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Picture 5" descr="C:\Users\CPSLAB\Desktop\새 파일 5_1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5" t="11119" r="8726"/>
          <a:stretch/>
        </p:blipFill>
        <p:spPr bwMode="auto">
          <a:xfrm>
            <a:off x="323850" y="1373494"/>
            <a:ext cx="8496300" cy="475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ReLU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84616" y="1196752"/>
            <a:ext cx="3037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Re</a:t>
            </a:r>
            <a:r>
              <a:rPr kumimoji="1" lang="en-US" altLang="ko-KR" sz="2400" dirty="0" smtClean="0"/>
              <a:t>ctified </a:t>
            </a:r>
            <a:r>
              <a:rPr kumimoji="1" lang="en-US" altLang="ko-KR" sz="2400" b="1" u="sng" dirty="0" smtClean="0"/>
              <a:t>L</a:t>
            </a:r>
            <a:r>
              <a:rPr kumimoji="1" lang="en-US" altLang="ko-KR" sz="2400" dirty="0" smtClean="0"/>
              <a:t>inear </a:t>
            </a:r>
            <a:r>
              <a:rPr kumimoji="1" lang="en-US" altLang="ko-KR" sz="2400" b="1" u="sng" dirty="0" smtClean="0"/>
              <a:t>U</a:t>
            </a:r>
            <a:r>
              <a:rPr kumimoji="1" lang="en-US" altLang="ko-KR" sz="2400" dirty="0" smtClean="0"/>
              <a:t>nit</a:t>
            </a:r>
            <a:endParaRPr kumimoji="1" lang="ko-KR" altLang="en-US" sz="2400" dirty="0" smtClean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85979"/>
            <a:ext cx="6046500" cy="370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374831" y="2097310"/>
            <a:ext cx="4248150" cy="3995986"/>
            <a:chOff x="2392467" y="2132856"/>
            <a:chExt cx="4248150" cy="3995986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467" y="2132856"/>
              <a:ext cx="4248150" cy="3486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436096" y="3635284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0000FF"/>
                  </a:solidFill>
                  <a:latin typeface="+mn-ea"/>
                </a:rPr>
                <a:t>tanh</a:t>
              </a:r>
              <a:endParaRPr lang="ko-KR" altLang="en-US" sz="2400" dirty="0" smtClean="0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59088" y="3635284"/>
              <a:ext cx="8872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0000"/>
                  </a:solidFill>
                  <a:latin typeface="+mn-ea"/>
                </a:rPr>
                <a:t>ReLU</a:t>
              </a:r>
              <a:endParaRPr lang="ko-KR" altLang="en-US" sz="2400" dirty="0" smtClean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18345" y="5667177"/>
              <a:ext cx="3161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  <a:latin typeface="+mn-ea"/>
                </a:rPr>
                <a:t>Faster Convergence!</a:t>
              </a:r>
              <a:endParaRPr lang="ko-KR" altLang="en-US" sz="2400" b="1" dirty="0" smtClean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586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LRN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27584" y="980728"/>
            <a:ext cx="439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L</a:t>
            </a:r>
            <a:r>
              <a:rPr kumimoji="1" lang="en-US" altLang="ko-KR" sz="2400" dirty="0" smtClean="0"/>
              <a:t>ocal </a:t>
            </a:r>
            <a:r>
              <a:rPr kumimoji="1" lang="en-US" altLang="ko-KR" sz="2400" b="1" u="sng" dirty="0" smtClean="0"/>
              <a:t>R</a:t>
            </a:r>
            <a:r>
              <a:rPr kumimoji="1" lang="en-US" altLang="ko-KR" sz="2400" dirty="0" smtClean="0"/>
              <a:t>esponse </a:t>
            </a:r>
            <a:r>
              <a:rPr kumimoji="1" lang="en-US" altLang="ko-KR" sz="2400" b="1" u="sng" dirty="0" smtClean="0"/>
              <a:t>N</a:t>
            </a:r>
            <a:r>
              <a:rPr kumimoji="1" lang="en-US" altLang="ko-KR" sz="2400" dirty="0" smtClean="0"/>
              <a:t>ormalization</a:t>
            </a:r>
            <a:endParaRPr kumimoji="1" lang="ko-KR" altLang="en-US" sz="2400" dirty="0" smtClean="0"/>
          </a:p>
        </p:txBody>
      </p:sp>
      <p:pic>
        <p:nvPicPr>
          <p:cNvPr id="5" name="Picture 2" descr="http://chunchu.yonsei.ac.kr/news/photo/201503/20471_8220_0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812" y="1457746"/>
            <a:ext cx="5042176" cy="281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7584" y="4226312"/>
                <a:ext cx="7363692" cy="1622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+mn-ea"/>
                  </a:rPr>
                  <a:t>The response-normalized activity is given by: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/>
                            </a:rPr>
                            <m:t>𝑦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𝑖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𝛼</m:t>
                                  </m:r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/>
                                        </a:rPr>
                                        <m:t>=</m:t>
                                      </m:r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25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</a:rPr>
                                            <m:t>m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</a:rPr>
                                            <m:t>ax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0, 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/2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</a:rPr>
                                            <m:t>min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−1, 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/2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𝛽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226312"/>
                <a:ext cx="7363692" cy="1622880"/>
              </a:xfrm>
              <a:prstGeom prst="rect">
                <a:avLst/>
              </a:prstGeom>
              <a:blipFill rotWithShape="0">
                <a:blip r:embed="rId3"/>
                <a:stretch>
                  <a:fillRect l="-1325" t="-29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28964" y="5805264"/>
            <a:ext cx="7127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It implements a form of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lateral inhibition</a:t>
            </a:r>
            <a:r>
              <a:rPr lang="en-US" altLang="ko-KR" sz="2400" dirty="0" smtClean="0">
                <a:latin typeface="+mn-ea"/>
              </a:rPr>
              <a:t> inspired by real neurons.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594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Regularization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Picture 2" descr="http://sanghyukchun.github.io/images/post/59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27834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4280" y="3645024"/>
            <a:ext cx="5738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Main objective is to reduce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overfitting</a:t>
            </a:r>
            <a:r>
              <a:rPr lang="en-US" altLang="ko-KR" sz="2400" dirty="0" smtClean="0">
                <a:latin typeface="+mn-ea"/>
              </a:rPr>
              <a:t>.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280" y="4670127"/>
            <a:ext cx="780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 the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AlexNet</a:t>
            </a:r>
            <a:r>
              <a:rPr lang="en-US" altLang="ko-KR" sz="2400" dirty="0" smtClean="0">
                <a:latin typeface="+mn-ea"/>
              </a:rPr>
              <a:t>, two regularization methods are used.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5596" y="516996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latin typeface="+mn-ea"/>
              </a:rPr>
              <a:t>Data augmentation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5596" y="5631631"/>
            <a:ext cx="1693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latin typeface="+mn-ea"/>
              </a:rPr>
              <a:t>Dropout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4280" y="4157576"/>
            <a:ext cx="6259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More details will be handled in next week.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21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augmentation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9632" y="1124744"/>
            <a:ext cx="6859518" cy="515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54340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900" dirty="0"/>
              <a:t>http://www.slideshare.net/KenChatfield/chatfield14-devil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08673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</a:t>
            </a:r>
            <a:r>
              <a:rPr lang="en-US" altLang="ko-KR" dirty="0" smtClean="0"/>
              <a:t>augmentation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2051720" y="1268760"/>
                <a:ext cx="2232248" cy="2232248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Original Image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(256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256)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1268760"/>
                <a:ext cx="2232248" cy="22322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5076056" y="1484784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Smaller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1484784"/>
                <a:ext cx="1944216" cy="2016224"/>
              </a:xfrm>
              <a:prstGeom prst="rect">
                <a:avLst/>
              </a:prstGeom>
              <a:blipFill rotWithShape="0">
                <a:blip r:embed="rId3"/>
                <a:stretch>
                  <a:fillRect l="-1235" r="-617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/>
          <p:cNvSpPr/>
          <p:nvPr/>
        </p:nvSpPr>
        <p:spPr>
          <a:xfrm>
            <a:off x="611560" y="400212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24262" y="5108991"/>
                <a:ext cx="62282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+mn-ea"/>
                  </a:rPr>
                  <a:t>This increases the size of the training set by a </a:t>
                </a:r>
                <a:r>
                  <a:rPr lang="en-US" altLang="ko-KR" sz="2400" b="1" dirty="0" smtClean="0">
                    <a:solidFill>
                      <a:srgbClr val="FF0000"/>
                    </a:solidFill>
                    <a:latin typeface="+mn-ea"/>
                  </a:rPr>
                  <a:t>factor of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𝟐𝟎𝟒𝟖</m:t>
                    </m:r>
                    <m:r>
                      <a:rPr lang="en-US" altLang="ko-KR" sz="2400" b="0" i="1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32∗32∗2</m:t>
                        </m:r>
                      </m:e>
                    </m:d>
                  </m:oMath>
                </a14:m>
                <a:r>
                  <a:rPr lang="en-US" altLang="ko-KR" sz="2400" dirty="0" smtClean="0">
                    <a:latin typeface="+mn-ea"/>
                  </a:rPr>
                  <a:t>. </a:t>
                </a:r>
              </a:p>
              <a:p>
                <a:r>
                  <a:rPr lang="en-US" altLang="ko-KR" sz="2400" dirty="0" smtClean="0">
                    <a:latin typeface="+mn-ea"/>
                  </a:rPr>
                  <a:t>Two comes from horizontal reflections. </a:t>
                </a:r>
                <a:endParaRPr lang="ko-KR" altLang="en-US" sz="24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62" y="5108991"/>
                <a:ext cx="6228257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468" t="-8122" b="-203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680988" y="400506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2624" y="422122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99592" y="4221088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89856" y="4135400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2624" y="4113076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1560" y="4005064"/>
            <a:ext cx="2232248" cy="223224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9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augmentation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971600" y="1412776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Original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412776"/>
                <a:ext cx="1944216" cy="2016224"/>
              </a:xfrm>
              <a:prstGeom prst="rect">
                <a:avLst/>
              </a:prstGeom>
              <a:blipFill rotWithShape="0">
                <a:blip r:embed="rId2"/>
                <a:stretch>
                  <a:fillRect l="-926" r="-926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오른쪽 화살표 3"/>
          <p:cNvSpPr/>
          <p:nvPr/>
        </p:nvSpPr>
        <p:spPr>
          <a:xfrm>
            <a:off x="3419872" y="2132856"/>
            <a:ext cx="2000932" cy="57606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5868144" y="1412776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Altered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412776"/>
                <a:ext cx="1944216" cy="2016224"/>
              </a:xfrm>
              <a:prstGeom prst="rect">
                <a:avLst/>
              </a:prstGeom>
              <a:blipFill rotWithShape="0">
                <a:blip r:embed="rId3"/>
                <a:stretch>
                  <a:fillRect l="-1235" r="-617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7200" y="3687068"/>
                <a:ext cx="807524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+mn-ea"/>
                  </a:rPr>
                  <a:t>To each RGB image pixel, following quantity is added: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ko-KR" sz="2400" dirty="0" smtClean="0">
                  <a:latin typeface="+mn-ea"/>
                </a:endParaRPr>
              </a:p>
              <a:p>
                <a:r>
                  <a:rPr lang="en-US" altLang="ko-KR" sz="2400" dirty="0" smtClean="0">
                    <a:latin typeface="+mn-ea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r>
                  <a:rPr lang="en-US" altLang="ko-KR" sz="2400" dirty="0" smtClean="0">
                    <a:latin typeface="+mn-ea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r>
                  <a:rPr lang="en-US" altLang="ko-KR" sz="2400" dirty="0" smtClean="0">
                    <a:latin typeface="+mn-ea"/>
                  </a:rPr>
                  <a:t>are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altLang="ko-KR" sz="2400" dirty="0" err="1" smtClean="0">
                    <a:latin typeface="+mn-ea"/>
                  </a:rPr>
                  <a:t>th</a:t>
                </a:r>
                <a:r>
                  <a:rPr lang="en-US" altLang="ko-KR" sz="2400" dirty="0" smtClean="0">
                    <a:latin typeface="+mn-ea"/>
                  </a:rPr>
                  <a:t> eigenvector and eigenvalue of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/>
                      </a:rPr>
                      <m:t>3×3</m:t>
                    </m:r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r>
                  <a:rPr lang="en-US" altLang="ko-KR" sz="2400" dirty="0" smtClean="0">
                    <a:latin typeface="+mn-ea"/>
                  </a:rPr>
                  <a:t>covariance matrix of RGB pixel values. </a:t>
                </a:r>
                <a:endParaRPr lang="ko-KR" altLang="en-US" sz="24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687068"/>
                <a:ext cx="8075240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1132" t="-3113" b="-8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203848" y="171323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+mn-ea"/>
              </a:rPr>
              <a:t>Color variation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5406315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Probabilistically, not a single patch will be same at the training phase! (a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 factor of infinity</a:t>
            </a:r>
            <a:r>
              <a:rPr lang="en-US" altLang="ko-KR" sz="2400" dirty="0" smtClean="0">
                <a:latin typeface="+mn-ea"/>
              </a:rPr>
              <a:t>!)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25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Dropout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Picture 2" descr="http://i0.wp.com/boston.com/community/blogs/rock_the_schoolhouse/dropouts.jpg?resize=425%2C2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25137"/>
            <a:ext cx="5040560" cy="354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798168" y="6654552"/>
            <a:ext cx="53823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/>
              <a:t>http://www.eddyazar.com/the-regrets-of-a-dropout-and-why-you-should-drop-out-too/</a:t>
            </a:r>
            <a:endParaRPr lang="ko-KR" alt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534380" y="4509120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Original dropout [1] sets the output of each hidden neuron with certain probability.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6960" y="6021288"/>
            <a:ext cx="7247408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 smtClean="0"/>
              <a:t>[1] G.E</a:t>
            </a:r>
            <a:r>
              <a:rPr lang="en-US" altLang="ko-KR" sz="1100" dirty="0"/>
              <a:t>. Hinton, N. Srivastava, A. </a:t>
            </a:r>
            <a:r>
              <a:rPr lang="en-US" altLang="ko-KR" sz="1100" dirty="0" err="1"/>
              <a:t>Krizhevsky</a:t>
            </a:r>
            <a:r>
              <a:rPr lang="en-US" altLang="ko-KR" sz="1100" dirty="0"/>
              <a:t>, I. </a:t>
            </a:r>
            <a:r>
              <a:rPr lang="en-US" altLang="ko-KR" sz="1100" dirty="0" err="1"/>
              <a:t>Sutskever</a:t>
            </a:r>
            <a:r>
              <a:rPr lang="en-US" altLang="ko-KR" sz="1100" dirty="0"/>
              <a:t>, and R.R. </a:t>
            </a:r>
            <a:r>
              <a:rPr lang="en-US" altLang="ko-KR" sz="1100" dirty="0" err="1"/>
              <a:t>Salakhutdinov</a:t>
            </a:r>
            <a:r>
              <a:rPr lang="en-US" altLang="ko-KR" sz="1100" dirty="0"/>
              <a:t>. Improving </a:t>
            </a:r>
            <a:r>
              <a:rPr lang="en-US" altLang="ko-KR" sz="1100" dirty="0" smtClean="0"/>
              <a:t>neural networks by </a:t>
            </a:r>
            <a:r>
              <a:rPr lang="en-US" altLang="ko-KR" sz="1100" dirty="0"/>
              <a:t>preventing co-adaptation of feature detectors. </a:t>
            </a:r>
            <a:r>
              <a:rPr lang="en-US" altLang="ko-KR" sz="1100" dirty="0" err="1" smtClean="0"/>
              <a:t>arXiv</a:t>
            </a:r>
            <a:r>
              <a:rPr lang="en-US" altLang="ko-KR" sz="1100" dirty="0" smtClean="0"/>
              <a:t>, </a:t>
            </a:r>
            <a:r>
              <a:rPr lang="en-US" altLang="ko-KR" sz="1100" dirty="0"/>
              <a:t>2012.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557684" y="5379026"/>
            <a:ext cx="8075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 this paper, they simply multiply the outputs by 0.5. 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657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2048" y="1265419"/>
            <a:ext cx="8136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CNNs are basically layers of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convolutions</a:t>
            </a:r>
            <a:r>
              <a:rPr lang="en-US" altLang="ko-KR" sz="2400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followed by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subsampling</a:t>
            </a:r>
            <a:r>
              <a:rPr lang="en-US" altLang="ko-KR" sz="2400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and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dense layers</a:t>
            </a:r>
            <a:r>
              <a:rPr lang="en-US" altLang="ko-KR" sz="2400" dirty="0" smtClean="0">
                <a:latin typeface="+mn-ea"/>
              </a:rPr>
              <a:t>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2047" y="2248816"/>
            <a:ext cx="8136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Intuitively speaking,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convolutions</a:t>
            </a:r>
            <a:r>
              <a:rPr lang="en-US" altLang="ko-KR" sz="2400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and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subsampling</a:t>
            </a:r>
            <a:r>
              <a:rPr lang="en-US" altLang="ko-KR" sz="2400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layers works as feature extraction layers while a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dense layer </a:t>
            </a:r>
            <a:r>
              <a:rPr lang="en-US" altLang="ko-KR" sz="2400" dirty="0" smtClean="0">
                <a:latin typeface="+mn-ea"/>
              </a:rPr>
              <a:t>classifies which category current input belongs to using extracted features. </a:t>
            </a:r>
            <a:endParaRPr lang="ko-KR" altLang="en-US" sz="2400" dirty="0" smtClean="0">
              <a:latin typeface="+mn-ea"/>
            </a:endParaRPr>
          </a:p>
        </p:txBody>
      </p:sp>
      <p:pic>
        <p:nvPicPr>
          <p:cNvPr id="7" name="Picture 4" descr="Convolutional Neural Network (Clarifai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13909"/>
            <a:ext cx="7668344" cy="208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34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VGG</a:t>
            </a:r>
          </a:p>
        </p:txBody>
      </p:sp>
    </p:spTree>
    <p:extLst>
      <p:ext uri="{BB962C8B-B14F-4D97-AF65-F5344CB8AC3E}">
        <p14:creationId xmlns:p14="http://schemas.microsoft.com/office/powerpoint/2010/main" val="42319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VGG?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6814" y="1119188"/>
            <a:ext cx="5210371" cy="52625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68223" y="1034803"/>
            <a:ext cx="1037998" cy="4608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4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err="1" smtClean="0">
                <a:solidFill>
                  <a:srgbClr val="C00000"/>
                </a:solidFill>
              </a:rPr>
              <a:t>GoogLeNet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25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Picture 8" descr="http://cdn2.mhpbooks.com/2016/02/googl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2" b="30432"/>
          <a:stretch/>
        </p:blipFill>
        <p:spPr bwMode="auto">
          <a:xfrm>
            <a:off x="998098" y="1772816"/>
            <a:ext cx="7200000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eblearn.sourceforge.net/lib/exe/lenet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933056"/>
            <a:ext cx="6568230" cy="180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98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26448" y="1464370"/>
            <a:ext cx="9042251" cy="239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4407495"/>
            <a:ext cx="363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22 Layers Deep Network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5127575"/>
            <a:ext cx="8554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Efficiently utilized computing resources, “Inception Module”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5847655"/>
            <a:ext cx="864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Significantly outperforms previous methods on ILSVRC 2014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883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196752"/>
            <a:ext cx="5040560" cy="5374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840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60"/>
          <a:stretch/>
        </p:blipFill>
        <p:spPr bwMode="auto">
          <a:xfrm>
            <a:off x="60896" y="2120756"/>
            <a:ext cx="5844604" cy="339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234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" y="2120756"/>
            <a:ext cx="9000000" cy="339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482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28800"/>
            <a:ext cx="6922787" cy="452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028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Actual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37979"/>
            <a:ext cx="7128792" cy="487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373264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76056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32240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01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40768"/>
            <a:ext cx="6206368" cy="453088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91879" y="6604084"/>
            <a:ext cx="565212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50" dirty="0"/>
              <a:t>http://deeplearning.stanford.edu/wiki/index.php/Feature_extraction_using_convolution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00205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One by one convolution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5" name="Picture 2" descr="http://static.planetminecraft.com/files/resource_media/screenshot/1218/explosion_21414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28800"/>
            <a:ext cx="585665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65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One by one convolution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5" name="Picture 2" descr="C:\Users\CPSLAB\Desktop\캡처_2016_03_28_17_03_30_1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89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One by one convolution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5" name="Picture 2" descr="C:\Users\CPSLAB\Desktop\캡처_2016_03_28_17_03_32_7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212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64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One by one convolution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" name="Picture 3" descr="C:\Users\CPSLAB\Desktop\캡처_2016_03_28_17_03_35_3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2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26448" y="2328466"/>
            <a:ext cx="9042251" cy="239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835696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90118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79614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55244" y="3022352"/>
            <a:ext cx="588764" cy="1411003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01727" y="2848173"/>
            <a:ext cx="588764" cy="1075341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66240" y="2848189"/>
            <a:ext cx="588764" cy="1075341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18510" y="2694631"/>
            <a:ext cx="588764" cy="1414635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10388" y="2500314"/>
            <a:ext cx="583210" cy="1133474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60612" y="2502024"/>
            <a:ext cx="583210" cy="1133474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5085184"/>
            <a:ext cx="3297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Network in Network!</a:t>
            </a:r>
            <a:endParaRPr lang="ko-KR" altLang="en-US" sz="2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22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Conclusion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26876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Very clever idea of using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one by one convolution </a:t>
            </a:r>
            <a:r>
              <a:rPr lang="en-US" altLang="ko-KR" sz="2400" dirty="0" smtClean="0">
                <a:latin typeface="+mn-ea"/>
              </a:rPr>
              <a:t>for dimension reduction!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221005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Other than that...</a:t>
            </a:r>
            <a:endParaRPr lang="ko-KR" altLang="en-US" sz="2400" dirty="0" smtClean="0">
              <a:latin typeface="+mn-ea"/>
            </a:endParaRPr>
          </a:p>
        </p:txBody>
      </p:sp>
      <p:pic>
        <p:nvPicPr>
          <p:cNvPr id="7" name="Picture 4" descr="http://1850516970.rsc.cdn77.org/wordpress/wp-content/uploads/2010/12/BDDefinition-Inception-4-1080-600x3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27595"/>
            <a:ext cx="6373192" cy="359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76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400" dirty="0"/>
              <a:t>Inception-v4, Inception-ResNet and the Impact of Residual Connections on Learning</a:t>
            </a:r>
            <a:endParaRPr lang="en-US" altLang="ko-KR" sz="4400" dirty="0" smtClean="0"/>
          </a:p>
        </p:txBody>
      </p:sp>
    </p:spTree>
    <p:extLst>
      <p:ext uri="{BB962C8B-B14F-4D97-AF65-F5344CB8AC3E}">
        <p14:creationId xmlns:p14="http://schemas.microsoft.com/office/powerpoint/2010/main" val="50233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601" y="1119188"/>
            <a:ext cx="3386797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inception blocks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52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576" y="0"/>
            <a:ext cx="3727824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71600" y="5589240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34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5013176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772816"/>
            <a:ext cx="5282240" cy="386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2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Get </a:t>
            </a:r>
            <a:r>
              <a:rPr lang="en-US" altLang="ko-KR" dirty="0" smtClean="0">
                <a:solidFill>
                  <a:srgbClr val="C00000"/>
                </a:solidFill>
              </a:rPr>
              <a:t>familiar</a:t>
            </a:r>
            <a:r>
              <a:rPr lang="en-US" altLang="ko-KR" dirty="0" smtClean="0"/>
              <a:t> with these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08" y="1340768"/>
            <a:ext cx="6732060" cy="4577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2339752" y="2386000"/>
            <a:ext cx="4417480" cy="2915208"/>
            <a:chOff x="2417068" y="3538128"/>
            <a:chExt cx="4417480" cy="2915208"/>
          </a:xfrm>
        </p:grpSpPr>
        <p:pic>
          <p:nvPicPr>
            <p:cNvPr id="7" name="Picture 2" descr="http://news.uic.edu/files/2015/07/15893429463_e4172f3629_o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7068" y="3538128"/>
              <a:ext cx="4417480" cy="29152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790089" y="3965314"/>
              <a:ext cx="14564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Zero-padding</a:t>
              </a:r>
              <a:endParaRPr lang="ko-KR" altLang="en-US" sz="2400" b="1" dirty="0" smtClean="0">
                <a:latin typeface="+mn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67000" y="4406212"/>
              <a:ext cx="1344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Stride</a:t>
              </a:r>
              <a:endParaRPr lang="ko-KR" altLang="en-US" sz="2400" b="1" dirty="0" smtClean="0">
                <a:latin typeface="+mn-e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60156" y="4330216"/>
              <a:ext cx="1558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Channel</a:t>
              </a:r>
              <a:endParaRPr lang="ko-KR" altLang="en-US" sz="2400" b="1" dirty="0" smtClean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483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4437112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748" y="1440160"/>
            <a:ext cx="4624676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0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3861048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203" y="1340768"/>
            <a:ext cx="4874131" cy="438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2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3284984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340768"/>
            <a:ext cx="4360171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2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2708920"/>
            <a:ext cx="2088232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747118"/>
            <a:ext cx="5404318" cy="427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808" y="1119188"/>
            <a:ext cx="3472329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49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290113"/>
            <a:ext cx="4464402" cy="479715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11560" y="4869160"/>
            <a:ext cx="2304256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46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1560" y="3789040"/>
            <a:ext cx="2304256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830" y="1376275"/>
            <a:ext cx="3758294" cy="494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7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1560" y="2780928"/>
            <a:ext cx="2304256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231" y="1080120"/>
            <a:ext cx="4052177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2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ResNet</a:t>
            </a:r>
          </a:p>
        </p:txBody>
      </p:sp>
    </p:spTree>
    <p:extLst>
      <p:ext uri="{BB962C8B-B14F-4D97-AF65-F5344CB8AC3E}">
        <p14:creationId xmlns:p14="http://schemas.microsoft.com/office/powerpoint/2010/main" val="75526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residual networks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4226" y="1472026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mtClean="0"/>
              <a:t>152 layers network 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28911" y="2206914"/>
            <a:ext cx="6303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ILSVRM 2015 classification task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28910" y="2941802"/>
            <a:ext cx="4723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ImageNet detection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44226" y="3670393"/>
            <a:ext cx="4977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ImageNet localization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28910" y="4398984"/>
            <a:ext cx="4211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COCO detection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28910" y="5127575"/>
            <a:ext cx="481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COCO segmentation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64755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Zero-padding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33"/>
          <a:stretch/>
        </p:blipFill>
        <p:spPr bwMode="auto">
          <a:xfrm>
            <a:off x="2374562" y="1141480"/>
            <a:ext cx="4394876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3501008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input?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731" y="4095074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output?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731" y="4689140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filter?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5283206"/>
            <a:ext cx="6563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zero-padding?</a:t>
            </a:r>
            <a:endParaRPr lang="ko-KR" altLang="en-US" sz="2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77731" y="5792704"/>
                <a:ext cx="6176821" cy="516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𝑜𝑢𝑡</m:t>
                        </m:r>
                      </m:sub>
                    </m:sSub>
                    <m:r>
                      <a:rPr lang="en-US" altLang="ko-KR" sz="24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𝑖𝑛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/>
                          </a:rPr>
                          <m:t>+2∗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𝑝𝑎𝑑𝑑𝑖𝑛𝑔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𝑓𝑖𝑙𝑡𝑒𝑟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latin typeface="Cambria Math"/>
                      </a:rPr>
                      <m:t>+1</m:t>
                    </m:r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endParaRPr lang="ko-KR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31" y="5792704"/>
                <a:ext cx="6176821" cy="5166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940152" y="3501008"/>
                <a:ext cx="252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=5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501008"/>
                <a:ext cx="252186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966363" y="4095074"/>
                <a:ext cx="252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𝑜𝑢𝑡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=5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3" y="4095074"/>
                <a:ext cx="252186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66363" y="4689140"/>
                <a:ext cx="2521869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𝑓𝑖𝑙𝑡𝑒𝑟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=3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3" y="4689140"/>
                <a:ext cx="2521869" cy="491288"/>
              </a:xfrm>
              <a:prstGeom prst="rect">
                <a:avLst/>
              </a:prstGeom>
              <a:blipFill rotWithShape="0"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0152" y="5283206"/>
                <a:ext cx="2376264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𝑝𝑎𝑑𝑑𝑖𝑛𝑔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5283206"/>
                <a:ext cx="2376264" cy="491738"/>
              </a:xfrm>
              <a:prstGeom prst="rect">
                <a:avLst/>
              </a:prstGeom>
              <a:blipFill rotWithShape="0">
                <a:blip r:embed="rId7"/>
                <a:stretch>
                  <a:fillRect b="-13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966364" y="5832618"/>
                <a:ext cx="33207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5=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5+2∗1−3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+1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4" y="5832618"/>
                <a:ext cx="3320738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5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87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Deeper Network?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781" y="1375756"/>
            <a:ext cx="4924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Is deeper network always better? 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46781" y="2182652"/>
            <a:ext cx="6335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What about vanishing/exploding gradients?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59422" y="2994919"/>
            <a:ext cx="8277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Better initialization methods / batch normalization / </a:t>
            </a:r>
            <a:r>
              <a:rPr kumimoji="1" lang="en-US" altLang="ko-KR" sz="2400" dirty="0" err="1" smtClean="0"/>
              <a:t>ReLU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57490" y="5415607"/>
            <a:ext cx="8352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0070C0"/>
                </a:solidFill>
              </a:rPr>
              <a:t>Degradation</a:t>
            </a:r>
            <a:r>
              <a:rPr kumimoji="1" lang="en-US" altLang="ko-KR" sz="2400" dirty="0" smtClean="0"/>
              <a:t> problem: more depth but lower performance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57490" y="4608711"/>
            <a:ext cx="19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Overfitting? 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95200" y="3801815"/>
            <a:ext cx="3120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Any other problems?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707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Degeneration problem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89" y="1556792"/>
            <a:ext cx="5819622" cy="20189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200" y="1122514"/>
            <a:ext cx="2756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 smtClean="0"/>
              <a:t>CiFAR</a:t>
            </a:r>
            <a:r>
              <a:rPr kumimoji="1" lang="en-US" altLang="ko-KR" sz="2400" dirty="0" smtClean="0"/>
              <a:t> 100 Dataset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95200" y="3799222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ImageNet</a:t>
            </a:r>
            <a:endParaRPr kumimoji="1" lang="ko-KR" altLang="en-US" sz="24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733" y="4307073"/>
            <a:ext cx="2818533" cy="193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7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learning building block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644" y="1897484"/>
            <a:ext cx="5854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5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Residual learning building block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24744"/>
            <a:ext cx="5464689" cy="27138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1" y="4078478"/>
            <a:ext cx="5983371" cy="219513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682313" y="6019385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x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82313" y="4940671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stCxn id="10" idx="0"/>
            <a:endCxn id="11" idx="2"/>
          </p:cNvCxnSpPr>
          <p:nvPr/>
        </p:nvCxnSpPr>
        <p:spPr>
          <a:xfrm flipV="1">
            <a:off x="7643381" y="5444727"/>
            <a:ext cx="0" cy="5746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43381" y="554739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conv2d</a:t>
            </a:r>
            <a:endParaRPr kumimoji="1" lang="ko-KR" altLang="en-US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682313" y="3861957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5200" y="4468676"/>
            <a:ext cx="71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ReLU</a:t>
            </a:r>
            <a:endParaRPr kumimoji="1" lang="ko-KR" altLang="en-US" dirty="0" smtClean="0"/>
          </a:p>
        </p:txBody>
      </p:sp>
      <p:cxnSp>
        <p:nvCxnSpPr>
          <p:cNvPr id="13" name="직선 화살표 연결선 12"/>
          <p:cNvCxnSpPr>
            <a:stCxn id="11" idx="0"/>
            <a:endCxn id="16" idx="2"/>
          </p:cNvCxnSpPr>
          <p:nvPr/>
        </p:nvCxnSpPr>
        <p:spPr>
          <a:xfrm flipV="1">
            <a:off x="7643381" y="4366013"/>
            <a:ext cx="0" cy="5746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682313" y="2781534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stCxn id="16" idx="0"/>
          </p:cNvCxnSpPr>
          <p:nvPr/>
        </p:nvCxnSpPr>
        <p:spPr>
          <a:xfrm flipV="1">
            <a:off x="7643381" y="3285590"/>
            <a:ext cx="0" cy="5763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25200" y="3401887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conv2d</a:t>
            </a:r>
            <a:endParaRPr kumimoji="1" lang="ko-KR" altLang="en-US" dirty="0" smtClean="0"/>
          </a:p>
        </p:txBody>
      </p:sp>
      <p:sp>
        <p:nvSpPr>
          <p:cNvPr id="17" name="타원 16"/>
          <p:cNvSpPr/>
          <p:nvPr/>
        </p:nvSpPr>
        <p:spPr>
          <a:xfrm>
            <a:off x="7391353" y="1953139"/>
            <a:ext cx="504056" cy="50405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+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7643381" y="2457195"/>
            <a:ext cx="0" cy="324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[E] 18"/>
          <p:cNvCxnSpPr>
            <a:stCxn id="10" idx="3"/>
          </p:cNvCxnSpPr>
          <p:nvPr/>
        </p:nvCxnSpPr>
        <p:spPr>
          <a:xfrm flipH="1" flipV="1">
            <a:off x="7895409" y="2205167"/>
            <a:ext cx="709040" cy="4066246"/>
          </a:xfrm>
          <a:prstGeom prst="bentConnector3">
            <a:avLst>
              <a:gd name="adj1" fmla="val -3224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682313" y="1124744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643381" y="1628800"/>
            <a:ext cx="0" cy="324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665780" y="1583807"/>
            <a:ext cx="71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ReLU</a:t>
            </a:r>
            <a:endParaRPr kumimoji="1"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1815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 animBg="1"/>
      <p:bldP spid="12" grpId="0"/>
      <p:bldP spid="14" grpId="0" animBg="1"/>
      <p:bldP spid="16" grpId="0"/>
      <p:bldP spid="17" grpId="0" animBg="1"/>
      <p:bldP spid="20" grpId="0" animBg="1"/>
      <p:bldP spid="2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Why residual?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01944" y="1344152"/>
            <a:ext cx="8074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We </a:t>
            </a:r>
            <a:r>
              <a:rPr kumimoji="1" lang="en-US" altLang="ko-KR" sz="2400" dirty="0">
                <a:solidFill>
                  <a:srgbClr val="FF0000"/>
                </a:solidFill>
              </a:rPr>
              <a:t>hypothesize</a:t>
            </a:r>
            <a:r>
              <a:rPr kumimoji="1" lang="en-US" altLang="ko-KR" sz="2400" dirty="0"/>
              <a:t> that it is easier to optimize the residual mapping than to optimize the original, unreferenced mapping.</a:t>
            </a:r>
            <a:endParaRPr kumimoji="1" lang="ko-KR" altLang="en-US" sz="24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601944" y="2711188"/>
            <a:ext cx="4632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FF0000"/>
                </a:solidFill>
              </a:rPr>
              <a:t>Shortcut connections </a:t>
            </a:r>
            <a:r>
              <a:rPr kumimoji="1" lang="en-US" altLang="ko-KR" sz="2400" dirty="0" smtClean="0"/>
              <a:t>are used. </a:t>
            </a:r>
            <a:endParaRPr kumimoji="1" lang="ko-KR" altLang="en-US" sz="2400" dirty="0" smtClean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522" y="3460885"/>
            <a:ext cx="4702572" cy="256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Why residual?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82414" y="1412776"/>
            <a:ext cx="8231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“The extremely deep residual nets are </a:t>
            </a:r>
            <a:r>
              <a:rPr kumimoji="1" lang="en-US" altLang="ko-KR" sz="2400" dirty="0" smtClean="0">
                <a:solidFill>
                  <a:srgbClr val="FF0000"/>
                </a:solidFill>
              </a:rPr>
              <a:t>easy</a:t>
            </a:r>
            <a:r>
              <a:rPr kumimoji="1" lang="en-US" altLang="ko-KR" sz="2400" dirty="0" smtClean="0"/>
              <a:t> to optimize. “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82414" y="2132856"/>
            <a:ext cx="8094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“The deep residual nets can </a:t>
            </a:r>
            <a:r>
              <a:rPr kumimoji="1" lang="en-US" altLang="ko-KR" sz="2400" dirty="0" smtClean="0">
                <a:solidFill>
                  <a:srgbClr val="FF0000"/>
                </a:solidFill>
              </a:rPr>
              <a:t>easily</a:t>
            </a:r>
            <a:r>
              <a:rPr kumimoji="1" lang="en-US" altLang="ko-KR" sz="2400" dirty="0" smtClean="0"/>
              <a:t> enjoy accuracy gains from greatly increased depth, producing results substantially better than previous networks. “</a:t>
            </a:r>
            <a:endParaRPr kumimoji="1" lang="ko-KR" altLang="en-US" sz="2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028" y="3573016"/>
            <a:ext cx="3559944" cy="266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7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mapping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6" y="1485072"/>
            <a:ext cx="2941652" cy="5509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060848"/>
            <a:ext cx="4249936" cy="2313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26" y="4481629"/>
            <a:ext cx="2262810" cy="462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5670870"/>
            <a:ext cx="3384376" cy="472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552" y="1052736"/>
            <a:ext cx="5149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Basic residual mapping (same dim.)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39552" y="5127575"/>
            <a:ext cx="559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Basic residual mapping (different dim.)</a:t>
            </a:r>
            <a:endParaRPr kumimoji="1" lang="ko-KR" altLang="en-US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56176" y="4535249"/>
            <a:ext cx="26130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“But </a:t>
            </a:r>
            <a:r>
              <a:rPr kumimoji="1" lang="en-US" altLang="ko-KR" sz="1600" dirty="0"/>
              <a:t>we will show by experiments that the identity mapping is sufficient for addressing the degradation problem and is economical, and thus W is only used when </a:t>
            </a:r>
            <a:r>
              <a:rPr kumimoji="1" lang="en-US" altLang="ko-KR" sz="1600" dirty="0">
                <a:solidFill>
                  <a:srgbClr val="FF0000"/>
                </a:solidFill>
              </a:rPr>
              <a:t>matching dimensions</a:t>
            </a:r>
            <a:r>
              <a:rPr kumimoji="1" lang="en-US" altLang="ko-KR" sz="1600" dirty="0" smtClean="0"/>
              <a:t>.”</a:t>
            </a:r>
            <a:endParaRPr kumimoji="1" lang="ko-KR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91516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residual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903565" y="-2599310"/>
            <a:ext cx="1368152" cy="896027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63688" y="1196750"/>
            <a:ext cx="576064" cy="13681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45650"/>
          <a:stretch/>
        </p:blipFill>
        <p:spPr>
          <a:xfrm>
            <a:off x="218269" y="3367177"/>
            <a:ext cx="3286931" cy="12859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3379476"/>
            <a:ext cx="5464689" cy="271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3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Deeper bottle architecture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916832"/>
            <a:ext cx="3961392" cy="33771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768" y="1775322"/>
            <a:ext cx="4217392" cy="3554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52242" y="2492896"/>
            <a:ext cx="3097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reduction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152242" y="3177578"/>
            <a:ext cx="1872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Convolution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52242" y="3862260"/>
            <a:ext cx="3622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</a:t>
            </a:r>
            <a:r>
              <a:rPr kumimoji="1" lang="en-US" altLang="ko-KR" sz="2400" dirty="0" err="1" smtClean="0"/>
              <a:t>increasement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5672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Experimental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844824"/>
            <a:ext cx="5343600" cy="3693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013" y="1684121"/>
            <a:ext cx="5961973" cy="40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3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33"/>
          <a:stretch/>
        </p:blipFill>
        <p:spPr bwMode="auto">
          <a:xfrm>
            <a:off x="249132" y="1340768"/>
            <a:ext cx="4394876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3" r="5305"/>
          <a:stretch/>
        </p:blipFill>
        <p:spPr bwMode="auto">
          <a:xfrm>
            <a:off x="4673035" y="1340768"/>
            <a:ext cx="4291453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4659" y="3861048"/>
            <a:ext cx="34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(Left) Stride size: 1</a:t>
            </a:r>
            <a:endParaRPr lang="ko-KR" altLang="en-US" sz="24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659" y="4437112"/>
            <a:ext cx="34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(Right) Stride size: 2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659" y="5013176"/>
            <a:ext cx="6569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If stride size equals the filter size, there will be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no overlapping. </a:t>
            </a:r>
            <a:endParaRPr lang="ko-KR" altLang="en-US" sz="2400" b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970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Experimental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39" y="987611"/>
            <a:ext cx="433832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908720"/>
            <a:ext cx="8820472" cy="237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71600" y="2631368"/>
            <a:ext cx="59706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[filter_height, filter_width, in_channels, out_channels]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69434"/>
            <a:ext cx="5066412" cy="308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17932" y="5160674"/>
            <a:ext cx="301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7932" y="5807005"/>
            <a:ext cx="384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1091" y="2341600"/>
            <a:ext cx="43406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in_height, in_width, in_chnnel]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51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908720"/>
            <a:ext cx="7452830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70972" y="5075892"/>
            <a:ext cx="719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8528" y="4704225"/>
            <a:ext cx="5239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932" y="5589240"/>
            <a:ext cx="887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number of parameters </a:t>
            </a:r>
            <a:r>
              <a:rPr lang="en-US" altLang="ko-KR" sz="2400" dirty="0" smtClean="0">
                <a:latin typeface="+mn-ea"/>
              </a:rPr>
              <a:t>in this convolution layer?</a:t>
            </a:r>
            <a:endParaRPr lang="ko-KR" altLang="en-US" sz="2400" b="1" dirty="0">
              <a:solidFill>
                <a:srgbClr val="0000FF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smtClean="0">
                    <a:sym typeface="Wingdings" panose="05000000000000000000" pitchFamily="2" charset="2"/>
                  </a:rPr>
                  <a:t></a:t>
                </a:r>
                <a:r>
                  <a:rPr lang="en-US" altLang="ko-KR" sz="2400" b="1" dirty="0" smtClean="0">
                    <a:solidFill>
                      <a:srgbClr val="0000FF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𝟏𝟖𝟗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= 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𝟕</m:t>
                    </m:r>
                  </m:oMath>
                </a14:m>
                <a:r>
                  <a:rPr lang="ko-KR" altLang="en-US" sz="2400" b="1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b="1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30" t="-102667" b="-1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5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32916</TotalTime>
  <Words>870</Words>
  <Application>Microsoft Macintosh PowerPoint</Application>
  <PresentationFormat>화면 슬라이드 쇼(4:3)</PresentationFormat>
  <Paragraphs>245</Paragraphs>
  <Slides>70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8" baseType="lpstr">
      <vt:lpstr>맑은 고딕</vt:lpstr>
      <vt:lpstr>휴먼둥근헤드라인</vt:lpstr>
      <vt:lpstr>Arial</vt:lpstr>
      <vt:lpstr>Cambria Math</vt:lpstr>
      <vt:lpstr>Garamond</vt:lpstr>
      <vt:lpstr>Meiryo UI</vt:lpstr>
      <vt:lpstr>Wingdings</vt:lpstr>
      <vt:lpstr>Office 테마</vt:lpstr>
      <vt:lpstr>PowerPoint 프레젠테이션</vt:lpstr>
      <vt:lpstr>CNN</vt:lpstr>
      <vt:lpstr>CNN</vt:lpstr>
      <vt:lpstr>Convolution</vt:lpstr>
      <vt:lpstr>Get familiar with these</vt:lpstr>
      <vt:lpstr>Zero-padding</vt:lpstr>
      <vt:lpstr>Stride</vt:lpstr>
      <vt:lpstr>Conv2D</vt:lpstr>
      <vt:lpstr>Conv2D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CNN Architectures</vt:lpstr>
      <vt:lpstr>Top-5 Classification Error</vt:lpstr>
      <vt:lpstr>PowerPoint 프레젠테이션</vt:lpstr>
      <vt:lpstr>AlexNet</vt:lpstr>
      <vt:lpstr>ReLU</vt:lpstr>
      <vt:lpstr>LRN</vt:lpstr>
      <vt:lpstr>Regularization in AlexNet</vt:lpstr>
      <vt:lpstr>Data augmentation</vt:lpstr>
      <vt:lpstr>Data augmentation in AlexNet</vt:lpstr>
      <vt:lpstr>Data augmentation in AlexNet</vt:lpstr>
      <vt:lpstr>Dropout</vt:lpstr>
      <vt:lpstr>PowerPoint 프레젠테이션</vt:lpstr>
      <vt:lpstr>VGG?</vt:lpstr>
      <vt:lpstr>PowerPoint 프레젠테이션</vt:lpstr>
      <vt:lpstr>GoogLeNet</vt:lpstr>
      <vt:lpstr>GoogLeNet</vt:lpstr>
      <vt:lpstr>Inception module</vt:lpstr>
      <vt:lpstr>Naïve inception module</vt:lpstr>
      <vt:lpstr>Naïve inception module</vt:lpstr>
      <vt:lpstr>Naïve inception module</vt:lpstr>
      <vt:lpstr>Actual inception module</vt:lpstr>
      <vt:lpstr>One by one convolution</vt:lpstr>
      <vt:lpstr>One by one convolution</vt:lpstr>
      <vt:lpstr>One by one convolution</vt:lpstr>
      <vt:lpstr>One by one convolution</vt:lpstr>
      <vt:lpstr>GoogLeNet</vt:lpstr>
      <vt:lpstr>Conclusion</vt:lpstr>
      <vt:lpstr>PowerPoint 프레젠테이션</vt:lpstr>
      <vt:lpstr>Residual inception blocks</vt:lpstr>
      <vt:lpstr>Inception v4</vt:lpstr>
      <vt:lpstr>Inception v4</vt:lpstr>
      <vt:lpstr>Inception v4</vt:lpstr>
      <vt:lpstr>Inception v4</vt:lpstr>
      <vt:lpstr>Inception v4</vt:lpstr>
      <vt:lpstr>Inception v4</vt:lpstr>
      <vt:lpstr>Inception-ResNet-v1</vt:lpstr>
      <vt:lpstr>Inception-ResNet-v1</vt:lpstr>
      <vt:lpstr>Inception-ResNet-v1</vt:lpstr>
      <vt:lpstr>Inception-ResNet-v1</vt:lpstr>
      <vt:lpstr>PowerPoint 프레젠테이션</vt:lpstr>
      <vt:lpstr>Deep residual networks</vt:lpstr>
      <vt:lpstr>Deeper Network?</vt:lpstr>
      <vt:lpstr>Degeneration problem</vt:lpstr>
      <vt:lpstr>Residual learning building block</vt:lpstr>
      <vt:lpstr>Residual learning building block</vt:lpstr>
      <vt:lpstr>Why residual?</vt:lpstr>
      <vt:lpstr>Why residual?</vt:lpstr>
      <vt:lpstr>Residual mapping</vt:lpstr>
      <vt:lpstr>Deep residual network</vt:lpstr>
      <vt:lpstr>Deeper bottle architecture</vt:lpstr>
      <vt:lpstr>Experimental results</vt:lpstr>
      <vt:lpstr>Experimental results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1140</cp:revision>
  <dcterms:created xsi:type="dcterms:W3CDTF">2010-03-17T18:05:41Z</dcterms:created>
  <dcterms:modified xsi:type="dcterms:W3CDTF">2016-09-25T02:00:19Z</dcterms:modified>
</cp:coreProperties>
</file>